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46"/>
  </p:notesMasterIdLst>
  <p:sldIdLst>
    <p:sldId id="256" r:id="rId2"/>
    <p:sldId id="257" r:id="rId3"/>
    <p:sldId id="258" r:id="rId4"/>
    <p:sldId id="261" r:id="rId5"/>
    <p:sldId id="260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3" r:id="rId16"/>
    <p:sldId id="269" r:id="rId17"/>
    <p:sldId id="270" r:id="rId18"/>
    <p:sldId id="272" r:id="rId19"/>
    <p:sldId id="274" r:id="rId20"/>
    <p:sldId id="275" r:id="rId21"/>
    <p:sldId id="276" r:id="rId22"/>
    <p:sldId id="277" r:id="rId23"/>
    <p:sldId id="279" r:id="rId24"/>
    <p:sldId id="281" r:id="rId25"/>
    <p:sldId id="282" r:id="rId26"/>
    <p:sldId id="284" r:id="rId27"/>
    <p:sldId id="285" r:id="rId28"/>
    <p:sldId id="286" r:id="rId29"/>
    <p:sldId id="278" r:id="rId30"/>
    <p:sldId id="283" r:id="rId31"/>
    <p:sldId id="287" r:id="rId32"/>
    <p:sldId id="289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8" r:id="rId42"/>
    <p:sldId id="299" r:id="rId43"/>
    <p:sldId id="300" r:id="rId44"/>
    <p:sldId id="30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83"/>
  </p:normalViewPr>
  <p:slideViewPr>
    <p:cSldViewPr snapToGrid="0" snapToObjects="1">
      <p:cViewPr varScale="1">
        <p:scale>
          <a:sx n="94" d="100"/>
          <a:sy n="94" d="100"/>
        </p:scale>
        <p:origin x="73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74EF3-8C1F-284E-9C42-5C608E2974EE}" type="datetimeFigureOut">
              <a:rPr lang="en-US" smtClean="0"/>
              <a:t>3/21/18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D59E6-6F51-C34B-B62B-AE4008545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13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D59E6-6F51-C34B-B62B-AE4008545C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11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3/21/18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drianZghibarta/js-node-simple-runner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Boolean" TargetMode="External"/><Relationship Id="rId4" Type="http://schemas.openxmlformats.org/officeDocument/2006/relationships/hyperlink" Target="https://developer.mozilla.org/en-US/docs/Glossary/Null" TargetMode="External"/><Relationship Id="rId5" Type="http://schemas.openxmlformats.org/officeDocument/2006/relationships/hyperlink" Target="https://developer.mozilla.org/en-US/docs/Glossary/Undefined" TargetMode="External"/><Relationship Id="rId6" Type="http://schemas.openxmlformats.org/officeDocument/2006/relationships/hyperlink" Target="https://developer.mozilla.org/en-US/docs/Glossary/Number" TargetMode="External"/><Relationship Id="rId7" Type="http://schemas.openxmlformats.org/officeDocument/2006/relationships/hyperlink" Target="https://developer.mozilla.org/en-US/docs/Glossary/String" TargetMode="External"/><Relationship Id="rId8" Type="http://schemas.openxmlformats.org/officeDocument/2006/relationships/hyperlink" Target="https://developer.mozilla.org/en-US/docs/Glossary/Symbol" TargetMode="External"/><Relationship Id="rId9" Type="http://schemas.openxmlformats.org/officeDocument/2006/relationships/hyperlink" Target="https://developer.mozilla.org/en-US/docs/Glossary/Objec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Glossary/Primitiv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ReferenceError" TargetMode="External"/><Relationship Id="rId4" Type="http://schemas.openxmlformats.org/officeDocument/2006/relationships/hyperlink" Target="https://developer.mozilla.org/en-US/docs/Web/JavaScript/Reference/Global_Objects/InternalError" TargetMode="External"/><Relationship Id="rId5" Type="http://schemas.openxmlformats.org/officeDocument/2006/relationships/hyperlink" Target="https://developer.mozilla.org/en-US/docs/Web/JavaScript/Reference/Global_Objects/RangeError" TargetMode="External"/><Relationship Id="rId6" Type="http://schemas.openxmlformats.org/officeDocument/2006/relationships/hyperlink" Target="https://developer.mozilla.org/en-US/docs/Web/JavaScript/Reference/Global_Objects/SyntaxError" TargetMode="External"/><Relationship Id="rId7" Type="http://schemas.openxmlformats.org/officeDocument/2006/relationships/hyperlink" Target="https://developer.mozilla.org/en-US/docs/Web/JavaScript/Reference/Global_Objects/eval" TargetMode="External"/><Relationship Id="rId8" Type="http://schemas.openxmlformats.org/officeDocument/2006/relationships/hyperlink" Target="https://developer.mozilla.org/en-US/docs/Web/JavaScript/Reference/Global_Objects/URIError" TargetMode="External"/><Relationship Id="rId9" Type="http://schemas.openxmlformats.org/officeDocument/2006/relationships/hyperlink" Target="https://developer.mozilla.org/en-US/docs/Web/JavaScript/Reference/Global_Objects/encodeURI" TargetMode="External"/><Relationship Id="rId10" Type="http://schemas.openxmlformats.org/officeDocument/2006/relationships/hyperlink" Target="https://developer.mozilla.org/en-US/docs/Web/JavaScript/Reference/Global_Objects/decodeURI" TargetMode="External"/><Relationship Id="rId11" Type="http://schemas.openxmlformats.org/officeDocument/2006/relationships/hyperlink" Target="https://developer.mozilla.org/en-US/docs/Web/JavaScript/Reference/Global_Objects/EvalErro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JavaScript/Reference/Global_Objects/TypeError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Java script Core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99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JS in Chrome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28" y="1978926"/>
            <a:ext cx="11125259" cy="406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9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JS with NODE 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NodeJS</a:t>
            </a:r>
            <a:r>
              <a:rPr lang="en-US" dirty="0" smtClean="0"/>
              <a:t> on your computer</a:t>
            </a:r>
          </a:p>
          <a:p>
            <a:r>
              <a:rPr lang="en-US" dirty="0" smtClean="0"/>
              <a:t>Install some IDE (or a good text editor) on your computer, for this class I will use Visual Studio Code</a:t>
            </a:r>
          </a:p>
          <a:p>
            <a:r>
              <a:rPr lang="en-US" dirty="0" smtClean="0"/>
              <a:t>Create your </a:t>
            </a:r>
            <a:r>
              <a:rPr lang="en-US" dirty="0" err="1" smtClean="0"/>
              <a:t>file_name.js</a:t>
            </a:r>
            <a:r>
              <a:rPr lang="en-US" dirty="0" smtClean="0"/>
              <a:t>, edit it and run it with command </a:t>
            </a:r>
            <a:r>
              <a:rPr lang="en-US" b="1" i="1" dirty="0" smtClean="0"/>
              <a:t>node </a:t>
            </a:r>
            <a:r>
              <a:rPr lang="en-US" b="1" i="1" dirty="0" err="1" smtClean="0"/>
              <a:t>file_name.js</a:t>
            </a:r>
            <a:r>
              <a:rPr lang="en-US" b="1" i="1" dirty="0" smtClean="0"/>
              <a:t> </a:t>
            </a:r>
            <a:r>
              <a:rPr lang="en-US" dirty="0" smtClean="0"/>
              <a:t>in terminal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For more friendly usage you can download this </a:t>
            </a:r>
            <a:r>
              <a:rPr lang="en-US" dirty="0" smtClean="0">
                <a:hlinkClick r:id="rId2"/>
              </a:rPr>
              <a:t>repo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It contains a Node JS test environment with </a:t>
            </a:r>
            <a:r>
              <a:rPr lang="en-US" dirty="0" err="1" smtClean="0"/>
              <a:t>Chokidar</a:t>
            </a:r>
            <a:r>
              <a:rPr lang="en-US" dirty="0" smtClean="0"/>
              <a:t> setup that automatically run JS file on save.</a:t>
            </a:r>
          </a:p>
        </p:txBody>
      </p:sp>
    </p:spTree>
    <p:extLst>
      <p:ext uri="{BB962C8B-B14F-4D97-AF65-F5344CB8AC3E}">
        <p14:creationId xmlns:p14="http://schemas.microsoft.com/office/powerpoint/2010/main" val="168740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into JS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248" y="1861308"/>
            <a:ext cx="72136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6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and basic syntax </a:t>
            </a:r>
            <a:endParaRPr lang="en-US" dirty="0" smtClean="0"/>
          </a:p>
          <a:p>
            <a:r>
              <a:rPr lang="en-US" dirty="0" smtClean="0"/>
              <a:t>Scope </a:t>
            </a:r>
            <a:r>
              <a:rPr lang="en-US" dirty="0"/>
              <a:t>and </a:t>
            </a:r>
            <a:r>
              <a:rPr lang="en-US" dirty="0" smtClean="0"/>
              <a:t>Closures</a:t>
            </a:r>
          </a:p>
          <a:p>
            <a:r>
              <a:rPr lang="en-US" dirty="0" smtClean="0"/>
              <a:t>this (only this </a:t>
            </a:r>
            <a:r>
              <a:rPr lang="en-US" dirty="0" smtClean="0">
                <a:sym typeface="Wingdings"/>
              </a:rPr>
              <a:t></a:t>
            </a:r>
            <a:r>
              <a:rPr lang="en-US" dirty="0" smtClean="0"/>
              <a:t>) </a:t>
            </a:r>
          </a:p>
          <a:p>
            <a:r>
              <a:rPr lang="en-US" dirty="0" smtClean="0"/>
              <a:t>Object Prototypes </a:t>
            </a:r>
          </a:p>
          <a:p>
            <a:r>
              <a:rPr lang="en-US" dirty="0" smtClean="0"/>
              <a:t>Types </a:t>
            </a:r>
            <a:r>
              <a:rPr lang="en-US" dirty="0"/>
              <a:t>and </a:t>
            </a:r>
            <a:r>
              <a:rPr lang="en-US" dirty="0" smtClean="0"/>
              <a:t>Values</a:t>
            </a:r>
          </a:p>
          <a:p>
            <a:r>
              <a:rPr lang="en-US" dirty="0" err="1" smtClean="0"/>
              <a:t>Coertion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Grammar</a:t>
            </a:r>
            <a:endParaRPr lang="en-US" dirty="0"/>
          </a:p>
          <a:p>
            <a:r>
              <a:rPr lang="en-US" dirty="0" err="1" smtClean="0"/>
              <a:t>Async</a:t>
            </a:r>
            <a:endParaRPr lang="en-US" dirty="0"/>
          </a:p>
          <a:p>
            <a:r>
              <a:rPr lang="en-US" dirty="0" smtClean="0"/>
              <a:t>ES6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6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 and types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949" y="2093976"/>
            <a:ext cx="5680197" cy="42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4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Six data types that are </a:t>
            </a:r>
            <a:r>
              <a:rPr lang="en-US" dirty="0">
                <a:hlinkClick r:id="rId2" tooltip="primitives: A primitive (primitive value, primitive data type) is data that is not an object and has no methods. In JavaScript, there are 6 primitive data types: string, number, boolean, null, undefined, symbol (new in ECMAScript 2015)."/>
              </a:rPr>
              <a:t>primitives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3" tooltip="Boolean: In computer science, a boolean is a logical data type that can have only the values true or false."/>
              </a:rPr>
              <a:t>Boolean</a:t>
            </a:r>
            <a:endParaRPr lang="en-US" dirty="0"/>
          </a:p>
          <a:p>
            <a:pPr lvl="1"/>
            <a:r>
              <a:rPr lang="en-US" dirty="0">
                <a:hlinkClick r:id="rId4" tooltip="Null: In computer science, a null value represents a reference that points, generally intentionally, to a nonexistent or invalid object or address. The meaning of a null reference varies among language implementations."/>
              </a:rPr>
              <a:t>Null</a:t>
            </a:r>
            <a:endParaRPr lang="en-US" dirty="0"/>
          </a:p>
          <a:p>
            <a:pPr lvl="1"/>
            <a:r>
              <a:rPr lang="en-US" dirty="0">
                <a:hlinkClick r:id="rId5" tooltip="Undefined: A primitive value automatically assigned to variables that have just been declared or to formal arguments for which there are no actual arguments."/>
              </a:rPr>
              <a:t>Undefined</a:t>
            </a:r>
            <a:endParaRPr lang="en-US" dirty="0"/>
          </a:p>
          <a:p>
            <a:pPr lvl="1"/>
            <a:r>
              <a:rPr lang="en-US" dirty="0">
                <a:hlinkClick r:id="rId6" tooltip="Number: In JavaScript, Number is a numeric data type in the double-precision 64-bit floating point format (IEEE 754). In other programming languages different numeric types can exist, for examples: Integers, Floats, Doubles, or Bignums."/>
              </a:rPr>
              <a:t>Number</a:t>
            </a:r>
            <a:endParaRPr lang="en-US" dirty="0"/>
          </a:p>
          <a:p>
            <a:pPr lvl="1"/>
            <a:r>
              <a:rPr lang="en-US" dirty="0">
                <a:hlinkClick r:id="rId7" tooltip="String: In any computer programming language, a string is a sequence of characters used to represent text."/>
              </a:rPr>
              <a:t>String</a:t>
            </a:r>
            <a:endParaRPr lang="en-US" dirty="0"/>
          </a:p>
          <a:p>
            <a:pPr lvl="1"/>
            <a:r>
              <a:rPr lang="en-US" dirty="0">
                <a:hlinkClick r:id="rId8" tooltip="Symbol: This glossary page describes both a data type, called &quot;symbol&quot;, and the class-like function, called &quot;Symbol()&quot;, that (among other things) creates instances of the symbol data type."/>
              </a:rPr>
              <a:t>Symbol</a:t>
            </a:r>
            <a:r>
              <a:rPr lang="en-US" dirty="0"/>
              <a:t> (new in ECMAScript 6)</a:t>
            </a:r>
          </a:p>
          <a:p>
            <a:r>
              <a:rPr lang="en-US" dirty="0"/>
              <a:t>and </a:t>
            </a:r>
            <a:r>
              <a:rPr lang="en-US" dirty="0" smtClean="0">
                <a:hlinkClick r:id="rId9" tooltip="Object: Object refers to a data structure containing data and instructions for working with the data. Objects sometimes refer to real-world things, for example a car or map object in a racing game. JavaScript, Java, C++, Python, and Ruby are examples of object-oriented programming languages."/>
              </a:rPr>
              <a:t>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7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331" y="2093976"/>
            <a:ext cx="5743433" cy="3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Assignment</a:t>
            </a:r>
            <a:r>
              <a:rPr lang="en-US" i="1" dirty="0"/>
              <a:t> </a:t>
            </a:r>
            <a:r>
              <a:rPr lang="en-US" i="1" dirty="0" smtClean="0"/>
              <a:t>: </a:t>
            </a:r>
            <a:r>
              <a:rPr lang="en-US" dirty="0" err="1" smtClean="0"/>
              <a:t>someVariable</a:t>
            </a:r>
            <a:r>
              <a:rPr lang="en-US" dirty="0" smtClean="0"/>
              <a:t> = 2</a:t>
            </a:r>
            <a:endParaRPr lang="en-US" dirty="0"/>
          </a:p>
          <a:p>
            <a:r>
              <a:rPr lang="en-US" b="1" i="1" dirty="0"/>
              <a:t>Math</a:t>
            </a:r>
            <a:r>
              <a:rPr lang="en-US" i="1" dirty="0"/>
              <a:t> </a:t>
            </a:r>
            <a:r>
              <a:rPr lang="en-US" i="1" dirty="0" smtClean="0"/>
              <a:t>: </a:t>
            </a:r>
            <a:r>
              <a:rPr lang="en-US" dirty="0" smtClean="0"/>
              <a:t>+, -, /, *</a:t>
            </a:r>
            <a:endParaRPr lang="en-US" dirty="0"/>
          </a:p>
          <a:p>
            <a:r>
              <a:rPr lang="en-US" b="1" i="1" dirty="0"/>
              <a:t>Compound</a:t>
            </a:r>
            <a:r>
              <a:rPr lang="en-US" i="1" dirty="0"/>
              <a:t> </a:t>
            </a:r>
            <a:r>
              <a:rPr lang="en-US" b="1" i="1" dirty="0"/>
              <a:t>assignment</a:t>
            </a:r>
            <a:r>
              <a:rPr lang="en-US" i="1" dirty="0"/>
              <a:t> </a:t>
            </a:r>
            <a:r>
              <a:rPr lang="en-US" i="1" dirty="0" smtClean="0"/>
              <a:t> : </a:t>
            </a:r>
            <a:r>
              <a:rPr lang="en-US" dirty="0" smtClean="0"/>
              <a:t>+=, *=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b="1" i="1" dirty="0"/>
              <a:t>Increment/decrement</a:t>
            </a:r>
            <a:r>
              <a:rPr lang="en-US" i="1" dirty="0"/>
              <a:t> </a:t>
            </a:r>
            <a:r>
              <a:rPr lang="en-US" i="1" dirty="0" smtClean="0"/>
              <a:t>: </a:t>
            </a:r>
            <a:r>
              <a:rPr lang="en-US" dirty="0" err="1" smtClean="0"/>
              <a:t>someNumber</a:t>
            </a:r>
            <a:r>
              <a:rPr lang="en-US" dirty="0" smtClean="0"/>
              <a:t>++, --</a:t>
            </a:r>
            <a:r>
              <a:rPr lang="en-US" dirty="0" err="1" smtClean="0"/>
              <a:t>otherNumber</a:t>
            </a:r>
            <a:endParaRPr lang="en-US" dirty="0"/>
          </a:p>
          <a:p>
            <a:r>
              <a:rPr lang="en-US" b="1" i="1" dirty="0"/>
              <a:t>Object property access </a:t>
            </a:r>
            <a:r>
              <a:rPr lang="en-US" i="1" dirty="0" smtClean="0"/>
              <a:t>: </a:t>
            </a:r>
            <a:r>
              <a:rPr lang="en-US" dirty="0" err="1" smtClean="0"/>
              <a:t>someObject.someProperty</a:t>
            </a:r>
            <a:endParaRPr lang="en-US" dirty="0"/>
          </a:p>
          <a:p>
            <a:r>
              <a:rPr lang="en-US" b="1" i="1" dirty="0"/>
              <a:t>Equality</a:t>
            </a:r>
            <a:r>
              <a:rPr lang="en-US" i="1" dirty="0"/>
              <a:t> </a:t>
            </a:r>
            <a:r>
              <a:rPr lang="en-US" i="1" dirty="0" smtClean="0"/>
              <a:t>: </a:t>
            </a:r>
            <a:r>
              <a:rPr lang="en-US" dirty="0" smtClean="0"/>
              <a:t>==, ===, !=,  !==</a:t>
            </a:r>
            <a:endParaRPr lang="en-US" dirty="0"/>
          </a:p>
          <a:p>
            <a:r>
              <a:rPr lang="en-US" b="1" i="1" dirty="0" smtClean="0"/>
              <a:t>Comparison</a:t>
            </a:r>
            <a:r>
              <a:rPr lang="en-US" i="1" dirty="0" smtClean="0"/>
              <a:t> : &lt;, &gt;, &lt;=, &gt;=</a:t>
            </a:r>
            <a:endParaRPr lang="en-US" dirty="0"/>
          </a:p>
          <a:p>
            <a:r>
              <a:rPr lang="en-US" b="1" i="1" dirty="0"/>
              <a:t>Logical </a:t>
            </a:r>
            <a:r>
              <a:rPr lang="en-US" b="1" i="1" dirty="0" smtClean="0"/>
              <a:t> </a:t>
            </a:r>
            <a:r>
              <a:rPr lang="en-US" i="1" dirty="0" smtClean="0"/>
              <a:t>: </a:t>
            </a:r>
            <a:r>
              <a:rPr lang="en-US" dirty="0" smtClean="0"/>
              <a:t>&amp;&amp;, ||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52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Coercion (implicit and Explicit)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3178791"/>
            <a:ext cx="9861646" cy="122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0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coercion </a:t>
            </a:r>
            <a:r>
              <a:rPr lang="mr-IN" dirty="0" smtClean="0"/>
              <a:t>–</a:t>
            </a:r>
            <a:r>
              <a:rPr lang="en-US" dirty="0" smtClean="0"/>
              <a:t> My first reaction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544" y="2093976"/>
            <a:ext cx="4069007" cy="357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3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4640239"/>
            <a:ext cx="10058400" cy="1405719"/>
          </a:xfrm>
        </p:spPr>
        <p:txBody>
          <a:bodyPr/>
          <a:lstStyle/>
          <a:p>
            <a:r>
              <a:rPr lang="en-US" dirty="0" smtClean="0"/>
              <a:t>Name: Adrian </a:t>
            </a:r>
            <a:r>
              <a:rPr lang="en-US" dirty="0" err="1" smtClean="0"/>
              <a:t>Zghibarta</a:t>
            </a:r>
            <a:endParaRPr lang="en-US" dirty="0" smtClean="0"/>
          </a:p>
          <a:p>
            <a:r>
              <a:rPr lang="en-US" dirty="0" smtClean="0"/>
              <a:t>2 Years </a:t>
            </a:r>
            <a:r>
              <a:rPr lang="mr-IN" dirty="0" smtClean="0"/>
              <a:t>–</a:t>
            </a:r>
            <a:r>
              <a:rPr lang="en-US" dirty="0" smtClean="0"/>
              <a:t> iOS development</a:t>
            </a:r>
          </a:p>
          <a:p>
            <a:r>
              <a:rPr lang="en-US" dirty="0" smtClean="0"/>
              <a:t>2 Years </a:t>
            </a:r>
            <a:r>
              <a:rPr lang="mr-IN" dirty="0" smtClean="0"/>
              <a:t>–</a:t>
            </a:r>
            <a:r>
              <a:rPr lang="en-US" dirty="0" smtClean="0"/>
              <a:t> React Native development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931" y="1713931"/>
            <a:ext cx="2770496" cy="277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2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654" y="777921"/>
            <a:ext cx="4646173" cy="53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this right?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57" y="1869743"/>
            <a:ext cx="3751982" cy="44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3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but important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Variables (and also constants)</a:t>
            </a:r>
          </a:p>
          <a:p>
            <a:r>
              <a:rPr lang="en-US" dirty="0" smtClean="0"/>
              <a:t>Blocks</a:t>
            </a:r>
          </a:p>
          <a:p>
            <a:r>
              <a:rPr lang="en-US" dirty="0" smtClean="0"/>
              <a:t>Conditionals</a:t>
            </a:r>
          </a:p>
          <a:p>
            <a:r>
              <a:rPr lang="en-US" dirty="0" smtClean="0"/>
              <a:t>Loops</a:t>
            </a:r>
          </a:p>
          <a:p>
            <a:r>
              <a:rPr lang="en-US" dirty="0" smtClean="0"/>
              <a:t>Functions</a:t>
            </a:r>
          </a:p>
          <a:p>
            <a:r>
              <a:rPr lang="en-US" dirty="0" smtClean="0"/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77302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5902520"/>
          </a:xfrm>
        </p:spPr>
        <p:txBody>
          <a:bodyPr>
            <a:normAutofit/>
          </a:bodyPr>
          <a:lstStyle/>
          <a:p>
            <a:r>
              <a:rPr lang="en-US" dirty="0"/>
              <a:t>In JavaScript, each function gets its own scope. Scope is basically a collection of variables as well as the rules for how those variables are accessed by name.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Compile Theory (</a:t>
            </a:r>
            <a:r>
              <a:rPr lang="en-US" dirty="0" err="1" smtClean="0"/>
              <a:t>var</a:t>
            </a:r>
            <a:r>
              <a:rPr lang="en-US" dirty="0" smtClean="0"/>
              <a:t> a =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1331476"/>
          </a:xfrm>
        </p:spPr>
        <p:txBody>
          <a:bodyPr/>
          <a:lstStyle/>
          <a:p>
            <a:r>
              <a:rPr lang="en-US" dirty="0" smtClean="0"/>
              <a:t>Tokenization - Divide</a:t>
            </a:r>
          </a:p>
          <a:p>
            <a:r>
              <a:rPr lang="en-US" dirty="0" smtClean="0"/>
              <a:t>Parsing </a:t>
            </a:r>
            <a:r>
              <a:rPr lang="mr-IN" dirty="0" smtClean="0"/>
              <a:t>–</a:t>
            </a:r>
            <a:r>
              <a:rPr lang="en-US" dirty="0" smtClean="0"/>
              <a:t> Construct (Abstract Syntax Tree)</a:t>
            </a:r>
          </a:p>
          <a:p>
            <a:r>
              <a:rPr lang="en-US" dirty="0" smtClean="0"/>
              <a:t>Code generation </a:t>
            </a:r>
            <a:r>
              <a:rPr lang="mr-IN" dirty="0" smtClean="0"/>
              <a:t>–</a:t>
            </a:r>
            <a:r>
              <a:rPr lang="en-US" dirty="0" smtClean="0"/>
              <a:t> Machine talking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155" y="3862316"/>
            <a:ext cx="3031786" cy="219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2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compile theory </a:t>
            </a:r>
            <a:r>
              <a:rPr lang="en-US" dirty="0"/>
              <a:t>(</a:t>
            </a:r>
            <a:r>
              <a:rPr lang="en-US" dirty="0" err="1"/>
              <a:t>var</a:t>
            </a:r>
            <a:r>
              <a:rPr lang="en-US" dirty="0"/>
              <a:t> a = 2)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86497" y="2633853"/>
            <a:ext cx="2129051" cy="10781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667363" y="2606722"/>
            <a:ext cx="2129051" cy="10781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Compiler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19489" y="4714046"/>
            <a:ext cx="2129051" cy="10781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Scope</a:t>
            </a:r>
          </a:p>
        </p:txBody>
      </p:sp>
      <p:sp>
        <p:nvSpPr>
          <p:cNvPr id="7" name="Left-Right Arrow 6"/>
          <p:cNvSpPr/>
          <p:nvPr/>
        </p:nvSpPr>
        <p:spPr>
          <a:xfrm>
            <a:off x="5333014" y="2903396"/>
            <a:ext cx="1916883" cy="53908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7"/>
          <p:cNvSpPr/>
          <p:nvPr/>
        </p:nvSpPr>
        <p:spPr>
          <a:xfrm rot="19452744">
            <a:off x="7481752" y="4224772"/>
            <a:ext cx="1916883" cy="53908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-Right Arrow 8"/>
          <p:cNvSpPr/>
          <p:nvPr/>
        </p:nvSpPr>
        <p:spPr>
          <a:xfrm rot="2388471">
            <a:off x="3353068" y="4224772"/>
            <a:ext cx="1916883" cy="53908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02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Engine’s LHS / RHS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448" y="2581165"/>
            <a:ext cx="6045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36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 errors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775" y="2093976"/>
            <a:ext cx="4998545" cy="374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5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34245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hlinkClick r:id="rId2" tooltip="The TypeError object represents an error when a value is not of the expected type."/>
              </a:rPr>
              <a:t>TypeError</a:t>
            </a:r>
            <a:r>
              <a:rPr lang="en-US" dirty="0" smtClean="0"/>
              <a:t> - Creates </a:t>
            </a:r>
            <a:r>
              <a:rPr lang="en-US" dirty="0"/>
              <a:t>an instance representing an error that occurs when a variable or parameter is not of a valid type</a:t>
            </a:r>
            <a:r>
              <a:rPr lang="en-US" dirty="0" smtClean="0"/>
              <a:t>.</a:t>
            </a:r>
          </a:p>
          <a:p>
            <a:r>
              <a:rPr lang="en-US" dirty="0" smtClean="0">
                <a:hlinkClick r:id="rId3" tooltip="The ReferenceError object represents an error when a non-existent variable is referenced."/>
              </a:rPr>
              <a:t>ReferenceError</a:t>
            </a:r>
            <a:r>
              <a:rPr lang="en-US" dirty="0" smtClean="0"/>
              <a:t> - Creates </a:t>
            </a:r>
            <a:r>
              <a:rPr lang="en-US" dirty="0"/>
              <a:t>an instance representing an error that occurs when de-referencing an invalid reference</a:t>
            </a:r>
            <a:r>
              <a:rPr lang="en-US" dirty="0" smtClean="0"/>
              <a:t>.</a:t>
            </a:r>
          </a:p>
          <a:p>
            <a:r>
              <a:rPr lang="en-US" dirty="0" smtClean="0">
                <a:hlinkClick r:id="rId4" tooltip="The InternalError object indicates an error that occurred internally in the JavaScript engine. For example: &quot;InternalError: too much recursion&quot;."/>
              </a:rPr>
              <a:t>InternalError</a:t>
            </a:r>
            <a:r>
              <a:rPr lang="en-US" dirty="0"/>
              <a:t> </a:t>
            </a:r>
            <a:r>
              <a:rPr lang="en-US" dirty="0" smtClean="0"/>
              <a:t>- Creates </a:t>
            </a:r>
            <a:r>
              <a:rPr lang="en-US" dirty="0"/>
              <a:t>an instance representing an error that occurs when an internal error in the JavaScript engine is thrown. E.g. "too much recursion</a:t>
            </a:r>
            <a:r>
              <a:rPr lang="en-US" dirty="0" smtClean="0"/>
              <a:t>".</a:t>
            </a:r>
          </a:p>
          <a:p>
            <a:r>
              <a:rPr lang="en-US" dirty="0" smtClean="0">
                <a:hlinkClick r:id="rId5" tooltip="The RangeError object indicates an error when a value is not in the set or range of allowed values."/>
              </a:rPr>
              <a:t>RangeError</a:t>
            </a:r>
            <a:r>
              <a:rPr lang="en-US" dirty="0" smtClean="0"/>
              <a:t> - Creates </a:t>
            </a:r>
            <a:r>
              <a:rPr lang="en-US" dirty="0"/>
              <a:t>an instance representing an error that occurs when a numeric variable or parameter is outside of its valid range</a:t>
            </a:r>
            <a:r>
              <a:rPr lang="en-US" dirty="0" smtClean="0"/>
              <a:t>.</a:t>
            </a:r>
          </a:p>
          <a:p>
            <a:r>
              <a:rPr lang="en-US" dirty="0" smtClean="0">
                <a:hlinkClick r:id="rId6" tooltip="The SyntaxError object represents an error when trying to interpret syntactically invalid code."/>
              </a:rPr>
              <a:t>SyntaxError</a:t>
            </a:r>
            <a:r>
              <a:rPr lang="en-US" dirty="0" smtClean="0"/>
              <a:t> - Creates </a:t>
            </a:r>
            <a:r>
              <a:rPr lang="en-US" dirty="0"/>
              <a:t>an instance representing a syntax error that occurs while parsing code in </a:t>
            </a:r>
            <a:r>
              <a:rPr lang="en-US" dirty="0">
                <a:hlinkClick r:id="rId7" tooltip="The eval() function evaluates JavaScript code represented as a string."/>
              </a:rPr>
              <a:t>eval</a:t>
            </a:r>
            <a:r>
              <a:rPr lang="en-US" dirty="0" smtClean="0">
                <a:hlinkClick r:id="rId7" tooltip="The eval() function evaluates JavaScript code represented as a string."/>
              </a:rPr>
              <a:t>()</a:t>
            </a:r>
            <a:r>
              <a:rPr lang="en-US" dirty="0" smtClean="0"/>
              <a:t>.</a:t>
            </a:r>
          </a:p>
          <a:p>
            <a:r>
              <a:rPr lang="en-US" dirty="0" smtClean="0">
                <a:hlinkClick r:id="rId8" tooltip="The URIError object represents an error when a global URI handling function was used in a wrong way."/>
              </a:rPr>
              <a:t>URIError</a:t>
            </a:r>
            <a:r>
              <a:rPr lang="en-US" dirty="0" smtClean="0"/>
              <a:t> - Creates </a:t>
            </a:r>
            <a:r>
              <a:rPr lang="en-US" dirty="0"/>
              <a:t>an instance representing an error that occurs when </a:t>
            </a:r>
            <a:r>
              <a:rPr lang="en-US" dirty="0">
                <a:hlinkClick r:id="rId9" tooltip="The encodeURI() function encodes a Uniform Resource Identifier (URI) by replacing each instance of certain characters by one, two, three, or four escape sequences representing the UTF-8 encoding of the character (will only be four escape sequences for characters composed of two &quot;surrogate&quot; characters)."/>
              </a:rPr>
              <a:t>encodeURI()</a:t>
            </a:r>
            <a:r>
              <a:rPr lang="en-US" dirty="0"/>
              <a:t> or </a:t>
            </a:r>
            <a:r>
              <a:rPr lang="en-US" dirty="0">
                <a:hlinkClick r:id="rId10" tooltip="The decodeURI() function decodes a Uniform Resource Identifier (URI) previously created by encodeURI or by a similar routine."/>
              </a:rPr>
              <a:t>decodeURI()</a:t>
            </a:r>
            <a:r>
              <a:rPr lang="en-US" dirty="0"/>
              <a:t> are passed invalid parameters</a:t>
            </a:r>
            <a:r>
              <a:rPr lang="en-US" dirty="0" smtClean="0"/>
              <a:t>.</a:t>
            </a:r>
          </a:p>
          <a:p>
            <a:r>
              <a:rPr lang="en-US" u="sng" dirty="0" smtClean="0">
                <a:hlinkClick r:id="rId11" tooltip="The EvalError object indicates an error regarding the global eval() function. This exception is not thrown by JavaScript anymore, however the EvalError object remains for compatibility."/>
              </a:rPr>
              <a:t>EvalError</a:t>
            </a:r>
            <a:r>
              <a:rPr lang="en-US" dirty="0" smtClean="0"/>
              <a:t> - Creates </a:t>
            </a:r>
            <a:r>
              <a:rPr lang="en-US" dirty="0"/>
              <a:t>an instance representing an error that occurs regarding the global function </a:t>
            </a:r>
            <a:r>
              <a:rPr lang="en-US" dirty="0">
                <a:hlinkClick r:id="rId7" tooltip="The eval() function evaluates JavaScript code represented as a string."/>
              </a:rPr>
              <a:t>eval()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665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...?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048" y="2257567"/>
            <a:ext cx="6350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8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</a:t>
            </a:r>
            <a:r>
              <a:rPr lang="mr-IN" dirty="0" smtClean="0"/>
              <a:t>–</a:t>
            </a:r>
            <a:r>
              <a:rPr lang="en-US" dirty="0" smtClean="0"/>
              <a:t> What Am I doing here?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906" y="2093976"/>
            <a:ext cx="5418283" cy="4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1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Scopes and shadowing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243" y="2093976"/>
            <a:ext cx="7655610" cy="3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7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Cheating Lexical Scope With </a:t>
            </a:r>
            <a:r>
              <a:rPr lang="en-US" dirty="0" err="1" smtClean="0"/>
              <a:t>eval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98" y="2345996"/>
            <a:ext cx="54991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00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Cheating Lexical Scope With ‘WITH’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211" y="1889025"/>
            <a:ext cx="4147674" cy="444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78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Blocks / Lexical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95668"/>
          </a:xfrm>
        </p:spPr>
        <p:txBody>
          <a:bodyPr/>
          <a:lstStyle/>
          <a:p>
            <a:r>
              <a:rPr lang="en-US" dirty="0" smtClean="0"/>
              <a:t>What’s wrong </a:t>
            </a:r>
            <a:r>
              <a:rPr lang="en-US" smtClean="0"/>
              <a:t>with this: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798" y="3556438"/>
            <a:ext cx="50165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41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/ catch </a:t>
            </a:r>
            <a:r>
              <a:rPr lang="mr-IN" dirty="0" smtClean="0"/>
              <a:t>–</a:t>
            </a:r>
            <a:r>
              <a:rPr lang="en-US" dirty="0" smtClean="0"/>
              <a:t> first block scoped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98" y="2093976"/>
            <a:ext cx="93345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61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</a:t>
            </a:r>
            <a:r>
              <a:rPr lang="mr-IN" dirty="0" smtClean="0"/>
              <a:t>–</a:t>
            </a:r>
            <a:r>
              <a:rPr lang="en-US" dirty="0" smtClean="0"/>
              <a:t> ES6 Solution for block scope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998" y="2093976"/>
            <a:ext cx="63881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86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more with </a:t>
            </a:r>
            <a:r>
              <a:rPr lang="en-US" dirty="0" err="1" smtClean="0"/>
              <a:t>const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448" y="2283372"/>
            <a:ext cx="6045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10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Hoisting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191" y="2719316"/>
            <a:ext cx="3454400" cy="181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480" y="2719316"/>
            <a:ext cx="32766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43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Hoisting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191" y="2719316"/>
            <a:ext cx="3454400" cy="181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32" y="2719316"/>
            <a:ext cx="3276600" cy="1117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8800" y="3799490"/>
            <a:ext cx="124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// prints 2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83390" y="3080908"/>
            <a:ext cx="220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// prints undefined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280" y="4790363"/>
            <a:ext cx="2059535" cy="154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Hoisting order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048" y="1927367"/>
            <a:ext cx="38100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7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</a:t>
            </a:r>
            <a:r>
              <a:rPr lang="mr-IN" dirty="0" smtClean="0"/>
              <a:t>–</a:t>
            </a:r>
            <a:r>
              <a:rPr lang="en-US" dirty="0" smtClean="0"/>
              <a:t> Universal Language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597" y="2188759"/>
            <a:ext cx="1651379" cy="16513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384" y="2140138"/>
            <a:ext cx="1748619" cy="1748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601" y="2259982"/>
            <a:ext cx="1508930" cy="1508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038" y="5074745"/>
            <a:ext cx="1570496" cy="15353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585570" y="4117833"/>
            <a:ext cx="1204794" cy="12047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4208" y="4117833"/>
            <a:ext cx="1136934" cy="1136934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4" idx="3"/>
            <a:endCxn id="3" idx="1"/>
          </p:cNvCxnSpPr>
          <p:nvPr/>
        </p:nvCxnSpPr>
        <p:spPr>
          <a:xfrm>
            <a:off x="3897003" y="3014448"/>
            <a:ext cx="14445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790364" y="3768912"/>
            <a:ext cx="791570" cy="44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0"/>
          </p:cNvCxnSpPr>
          <p:nvPr/>
        </p:nvCxnSpPr>
        <p:spPr>
          <a:xfrm flipH="1" flipV="1">
            <a:off x="6167285" y="3978985"/>
            <a:ext cx="1" cy="109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6758961" y="3719250"/>
            <a:ext cx="911081" cy="497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" idx="3"/>
          </p:cNvCxnSpPr>
          <p:nvPr/>
        </p:nvCxnSpPr>
        <p:spPr>
          <a:xfrm flipH="1">
            <a:off x="6992976" y="3014448"/>
            <a:ext cx="14276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59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785565"/>
          </a:xfrm>
        </p:spPr>
        <p:txBody>
          <a:bodyPr/>
          <a:lstStyle/>
          <a:p>
            <a:r>
              <a:rPr lang="en-US"/>
              <a:t>Closure is when a function is able to remember and access its lexical scope even when that function is executing outside its lexical scope.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148" y="2906973"/>
            <a:ext cx="57658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13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will be printed?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848" y="2405608"/>
            <a:ext cx="7518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60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now? (IIFE)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598" y="2417928"/>
            <a:ext cx="59309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67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pattern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80" y="1766430"/>
            <a:ext cx="4373718" cy="476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88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Polyfilling</a:t>
            </a:r>
            <a:r>
              <a:rPr lang="en-US" dirty="0" smtClean="0"/>
              <a:t> and </a:t>
            </a:r>
            <a:r>
              <a:rPr lang="en-US" dirty="0" err="1" smtClean="0"/>
              <a:t>transpiling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9848" y="259947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ES6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65521" y="2599477"/>
            <a:ext cx="229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 ES6 (</a:t>
            </a:r>
            <a:r>
              <a:rPr lang="en-US" dirty="0" err="1" smtClean="0"/>
              <a:t>transpiled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3594669"/>
            <a:ext cx="4724400" cy="187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521" y="3594669"/>
            <a:ext cx="4889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37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 native</a:t>
            </a:r>
            <a:r>
              <a:rPr lang="en-US" dirty="0"/>
              <a:t> </a:t>
            </a:r>
            <a:r>
              <a:rPr lang="en-US" dirty="0" smtClean="0"/>
              <a:t>    React JS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748" y="2093976"/>
            <a:ext cx="8102600" cy="455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105" y="928048"/>
            <a:ext cx="719510" cy="71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3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You Know JS? </a:t>
            </a:r>
            <a:r>
              <a:rPr lang="mr-IN" dirty="0" smtClean="0"/>
              <a:t>–</a:t>
            </a:r>
            <a:r>
              <a:rPr lang="en-US" dirty="0" smtClean="0"/>
              <a:t> Usual answer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48" y="2093976"/>
            <a:ext cx="6502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0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me tell YA - YOU Don't KNOW JS!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048" y="2093976"/>
            <a:ext cx="63500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2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really </a:t>
            </a:r>
            <a:r>
              <a:rPr lang="mr-IN" dirty="0" smtClean="0"/>
              <a:t>–</a:t>
            </a:r>
            <a:r>
              <a:rPr lang="en-US" dirty="0" smtClean="0"/>
              <a:t> there is such book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343" y="2483893"/>
            <a:ext cx="3697409" cy="364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6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JS and how to run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JS is:</a:t>
            </a:r>
          </a:p>
          <a:p>
            <a:r>
              <a:rPr lang="en-US" dirty="0" smtClean="0"/>
              <a:t>Scripting Programming Language</a:t>
            </a:r>
          </a:p>
          <a:p>
            <a:r>
              <a:rPr lang="en-US" dirty="0" smtClean="0"/>
              <a:t>JS code is almost totally interpreted</a:t>
            </a:r>
          </a:p>
          <a:p>
            <a:r>
              <a:rPr lang="en-US" dirty="0" smtClean="0"/>
              <a:t>Dynamic Typed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Run JS:</a:t>
            </a:r>
            <a:endParaRPr lang="en-US" dirty="0"/>
          </a:p>
          <a:p>
            <a:r>
              <a:rPr lang="en-US" dirty="0" smtClean="0"/>
              <a:t>Directly in Chrome (or another browser)</a:t>
            </a:r>
          </a:p>
          <a:p>
            <a:r>
              <a:rPr lang="en-US" dirty="0" smtClean="0"/>
              <a:t>Compiling it using Node JS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00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1385</TotalTime>
  <Words>517</Words>
  <Application>Microsoft Macintosh PowerPoint</Application>
  <PresentationFormat>Widescreen</PresentationFormat>
  <Paragraphs>110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Calibri</vt:lpstr>
      <vt:lpstr>Mangal</vt:lpstr>
      <vt:lpstr>Rockwell</vt:lpstr>
      <vt:lpstr>Rockwell Condensed</vt:lpstr>
      <vt:lpstr>Rockwell Extra Bold</vt:lpstr>
      <vt:lpstr>Wingdings</vt:lpstr>
      <vt:lpstr>Wood Type</vt:lpstr>
      <vt:lpstr>Java script Core</vt:lpstr>
      <vt:lpstr>Who Am I?</vt:lpstr>
      <vt:lpstr>Question – What Am I doing here?</vt:lpstr>
      <vt:lpstr>JS – Universal Language</vt:lpstr>
      <vt:lpstr>React native     React JS</vt:lpstr>
      <vt:lpstr>DO You Know JS? – Usual answer</vt:lpstr>
      <vt:lpstr>Let me tell YA - YOU Don't KNOW JS! </vt:lpstr>
      <vt:lpstr>really – there is such book</vt:lpstr>
      <vt:lpstr>What is JS and how to run it</vt:lpstr>
      <vt:lpstr>Run JS in Chrome</vt:lpstr>
      <vt:lpstr>Run JS with NODE JS</vt:lpstr>
      <vt:lpstr>Right into JS</vt:lpstr>
      <vt:lpstr>The plan</vt:lpstr>
      <vt:lpstr>Values and types</vt:lpstr>
      <vt:lpstr>JS data Types</vt:lpstr>
      <vt:lpstr>Operators?</vt:lpstr>
      <vt:lpstr>Operators</vt:lpstr>
      <vt:lpstr>Type Coercion (implicit and Explicit)</vt:lpstr>
      <vt:lpstr>Type coercion – My first reaction</vt:lpstr>
      <vt:lpstr>PowerPoint Presentation</vt:lpstr>
      <vt:lpstr>Is this right?</vt:lpstr>
      <vt:lpstr>Simple but important stuff</vt:lpstr>
      <vt:lpstr>In JavaScript, each function gets its own scope. Scope is basically a collection of variables as well as the rules for how those variables are accessed by name.  </vt:lpstr>
      <vt:lpstr>General Compile Theory (var a = 2)</vt:lpstr>
      <vt:lpstr>JS compile theory (var a = 2)</vt:lpstr>
      <vt:lpstr>Engine’s LHS / RHS</vt:lpstr>
      <vt:lpstr>Engine errors</vt:lpstr>
      <vt:lpstr>More about errors</vt:lpstr>
      <vt:lpstr>Scope ...?</vt:lpstr>
      <vt:lpstr>Nested Scopes and shadowing</vt:lpstr>
      <vt:lpstr>Cheating Lexical Scope With eval</vt:lpstr>
      <vt:lpstr>Cheating Lexical Scope With ‘WITH’</vt:lpstr>
      <vt:lpstr>Blocks / Lexical scope</vt:lpstr>
      <vt:lpstr>Try / catch – first block scoped</vt:lpstr>
      <vt:lpstr>LET – ES6 Solution for block scope</vt:lpstr>
      <vt:lpstr>Even more with const</vt:lpstr>
      <vt:lpstr>Hoisting</vt:lpstr>
      <vt:lpstr>Hoisting</vt:lpstr>
      <vt:lpstr>Hoisting order</vt:lpstr>
      <vt:lpstr>Closure</vt:lpstr>
      <vt:lpstr>What will be printed?</vt:lpstr>
      <vt:lpstr>And now? (IIFE)</vt:lpstr>
      <vt:lpstr>Module pattern</vt:lpstr>
      <vt:lpstr>Polyfilling and transpiling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script Core</dc:title>
  <dc:creator>Adrian Zghibarța</dc:creator>
  <cp:lastModifiedBy>Adrian Zghibarța</cp:lastModifiedBy>
  <cp:revision>90</cp:revision>
  <dcterms:created xsi:type="dcterms:W3CDTF">2018-03-11T18:48:12Z</dcterms:created>
  <dcterms:modified xsi:type="dcterms:W3CDTF">2018-03-21T13:01:13Z</dcterms:modified>
</cp:coreProperties>
</file>